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charts/style1.xml" ContentType="application/vnd.ms-office.chart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olors1.xml" ContentType="application/vnd.ms-office.chartcolorstyle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5" r:id="rId3"/>
    <p:sldId id="258" r:id="rId4"/>
    <p:sldId id="259" r:id="rId5"/>
    <p:sldId id="260" r:id="rId6"/>
    <p:sldId id="261" r:id="rId7"/>
    <p:sldId id="262" r:id="rId8"/>
    <p:sldId id="264" r:id="rId9"/>
    <p:sldId id="267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1C407B"/>
    <a:srgbClr val="DBE0E3"/>
    <a:srgbClr val="D53942"/>
    <a:srgbClr val="FD161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6689C5E-7295-474C-BC44-B4FBF58E1240}" v="2" dt="2020-10-23T07:17:09.555"/>
    <p1510:client id="{E9E31BED-E236-41B5-BE81-EFAC630FEBD4}" v="6" dt="2020-11-02T04:36:04.5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644" autoAdjust="0"/>
    <p:restoredTop sz="94660" autoAdjust="0"/>
  </p:normalViewPr>
  <p:slideViewPr>
    <p:cSldViewPr snapToGrid="0">
      <p:cViewPr varScale="1">
        <p:scale>
          <a:sx n="81" d="100"/>
          <a:sy n="81" d="100"/>
        </p:scale>
        <p:origin x="-90" y="-6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122" d="100"/>
          <a:sy n="122" d="100"/>
        </p:scale>
        <p:origin x="4932" y="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800" b="0" i="0" u="none" strike="noStrike" baseline="0" dirty="0">
                <a:solidFill>
                  <a:schemeClr val="tx2">
                    <a:lumMod val="75000"/>
                  </a:schemeClr>
                </a:solidFill>
                <a:effectLst/>
              </a:rPr>
              <a:t>В детских домах проживают около </a:t>
            </a:r>
            <a:r>
              <a:rPr lang="ru-RU" sz="2800" b="1" i="0" u="none" strike="noStrike" baseline="0" dirty="0">
                <a:solidFill>
                  <a:schemeClr val="tx2">
                    <a:lumMod val="75000"/>
                  </a:schemeClr>
                </a:solidFill>
                <a:effectLst/>
              </a:rPr>
              <a:t>1600</a:t>
            </a:r>
            <a:r>
              <a:rPr lang="ru-RU" sz="2800" b="0" i="0" u="none" strike="noStrike" baseline="0" dirty="0">
                <a:solidFill>
                  <a:schemeClr val="tx2">
                    <a:lumMod val="75000"/>
                  </a:schemeClr>
                </a:solidFill>
                <a:effectLst/>
              </a:rPr>
              <a:t> детей</a:t>
            </a:r>
            <a:endParaRPr lang="ru-RU" sz="2800" dirty="0">
              <a:solidFill>
                <a:schemeClr val="tx2">
                  <a:lumMod val="75000"/>
                </a:schemeClr>
              </a:solidFill>
            </a:endParaRPr>
          </a:p>
        </c:rich>
      </c:tx>
      <c:layout/>
      <c:spPr>
        <a:noFill/>
        <a:ln>
          <a:noFill/>
        </a:ln>
        <a:effectLst/>
      </c:spPr>
    </c:title>
    <c:view3D>
      <c:rotX val="30"/>
      <c:depthPercent val="100"/>
      <c:perspective val="30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0143290217267252E-2"/>
          <c:y val="0.19038151749655938"/>
          <c:w val="0.84727485623843357"/>
          <c:h val="0.6286670577352615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4A2F-487C-BC81-EFB599FAA6AA}"/>
              </c:ext>
            </c:extLst>
          </c:dPt>
          <c:dPt>
            <c:idx val="1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4A2F-487C-BC81-EFB599FAA6AA}"/>
              </c:ext>
            </c:extLst>
          </c:dPt>
          <c:dLbls>
            <c:dLbl>
              <c:idx val="0"/>
              <c:layout>
                <c:manualLayout>
                  <c:x val="-0.16761227763196274"/>
                  <c:y val="6.3063646413825794E-2"/>
                </c:manualLayout>
              </c:layout>
              <c:tx>
                <c:rich>
                  <a:bodyPr/>
                  <a:lstStyle/>
                  <a:p>
                    <a:r>
                      <a:rPr lang="ru-RU" sz="3600" b="1" dirty="0" smtClean="0">
                        <a:solidFill>
                          <a:schemeClr val="bg1"/>
                        </a:solidFill>
                      </a:rPr>
                      <a:t>40</a:t>
                    </a:r>
                    <a:r>
                      <a:rPr lang="en-US" sz="3600" b="1" dirty="0" smtClean="0">
                        <a:solidFill>
                          <a:schemeClr val="bg1"/>
                        </a:solidFill>
                      </a:rPr>
                      <a:t> </a:t>
                    </a:r>
                    <a:r>
                      <a:rPr lang="en-US" sz="3600" b="1" dirty="0">
                        <a:solidFill>
                          <a:schemeClr val="bg1"/>
                        </a:solidFill>
                      </a:rPr>
                      <a:t>%</a:t>
                    </a:r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A2F-487C-BC81-EFB599FAA6AA}"/>
                </c:ext>
              </c:extLst>
            </c:dLbl>
            <c:dLbl>
              <c:idx val="1"/>
              <c:layout>
                <c:manualLayout>
                  <c:x val="0.20600346831646046"/>
                  <c:y val="-0.125802630688355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36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3600" b="1" dirty="0" smtClean="0">
                        <a:solidFill>
                          <a:schemeClr val="bg1"/>
                        </a:solidFill>
                      </a:rPr>
                      <a:t>60</a:t>
                    </a:r>
                    <a:r>
                      <a:rPr lang="en-US" sz="3600" b="1" dirty="0" smtClean="0">
                        <a:solidFill>
                          <a:schemeClr val="bg1"/>
                        </a:solidFill>
                      </a:rPr>
                      <a:t> </a:t>
                    </a:r>
                    <a:r>
                      <a:rPr lang="en-US" sz="3600" b="1" dirty="0">
                        <a:solidFill>
                          <a:schemeClr val="bg1"/>
                        </a:solidFill>
                      </a:rPr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A2F-487C-BC81-EFB599FAA6A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дети до 14 лет</c:v>
                </c:pt>
                <c:pt idx="1">
                  <c:v>подростки 14 лет и старше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40</c:v>
                </c:pt>
                <c:pt idx="1">
                  <c:v>60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DCA-400B-98CB-B41EB5533571}"/>
            </c:ext>
          </c:extLst>
        </c:ser>
        <c:dLbls/>
      </c:pie3D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ayout>
        <c:manualLayout>
          <c:xMode val="edge"/>
          <c:yMode val="edge"/>
          <c:x val="3.8313958392252011E-2"/>
          <c:y val="0.87843128849581498"/>
          <c:w val="0.9366845779438252"/>
          <c:h val="0.12146176928457013"/>
        </c:manualLayout>
      </c:layout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>
                  <a:lumMod val="7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0481AF0-EB83-4ECA-BD60-3996BDB50A73}" type="datetimeFigureOut">
              <a:rPr lang="ru-RU" smtClean="0"/>
              <a:pPr/>
              <a:t>02.06.2021</a:t>
            </a:fld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172254A-1DE8-4E9A-B4A3-FB1DE6305B09}" type="slidenum">
              <a:rPr lang="ru-RU" smtClean="0"/>
              <a:pPr/>
              <a:t>‹#›</a:t>
            </a:fld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825845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Рисунок 25">
            <a:extLst>
              <a:ext uri="{FF2B5EF4-FFF2-40B4-BE49-F238E27FC236}">
                <a16:creationId xmlns:a16="http://schemas.microsoft.com/office/drawing/2014/main" xmlns="" id="{E386E1C5-3846-42D2-AB9A-0383B7D05E5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6881971" cy="6308725"/>
          </a:xfrm>
          <a:prstGeom prst="rect">
            <a:avLst/>
          </a:prstGeom>
        </p:spPr>
      </p:pic>
      <p:sp>
        <p:nvSpPr>
          <p:cNvPr id="33" name="Заголовок 32">
            <a:extLst>
              <a:ext uri="{FF2B5EF4-FFF2-40B4-BE49-F238E27FC236}">
                <a16:creationId xmlns:a16="http://schemas.microsoft.com/office/drawing/2014/main" xmlns="" id="{43132F4E-D791-4C45-B181-6A081F4897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32175" y="2499360"/>
            <a:ext cx="8101013" cy="221119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000" b="1">
                <a:solidFill>
                  <a:srgbClr val="D5394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НАЗВАНИЯ</a:t>
            </a:r>
            <a:br>
              <a:rPr lang="ru-RU" dirty="0"/>
            </a:br>
            <a:r>
              <a:rPr lang="ru-RU" dirty="0"/>
              <a:t>ПРЕЗЕНТАЦИИ</a:t>
            </a:r>
            <a:br>
              <a:rPr lang="ru-RU" dirty="0"/>
            </a:br>
            <a:r>
              <a:rPr lang="ru-RU" dirty="0"/>
              <a:t>ПРОПИСНЫМИ БУКВАМИ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МАКСИМУМ 4 СТРОКИ</a:t>
            </a:r>
          </a:p>
        </p:txBody>
      </p:sp>
      <p:pic>
        <p:nvPicPr>
          <p:cNvPr id="38" name="Рисунок 37">
            <a:extLst>
              <a:ext uri="{FF2B5EF4-FFF2-40B4-BE49-F238E27FC236}">
                <a16:creationId xmlns:a16="http://schemas.microsoft.com/office/drawing/2014/main" xmlns="" id="{23D2033C-978C-4752-BF1C-B2EF2F79E9D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58799" y="549273"/>
            <a:ext cx="874389" cy="1125620"/>
          </a:xfrm>
          <a:prstGeom prst="rect">
            <a:avLst/>
          </a:prstGeom>
        </p:spPr>
      </p:pic>
      <p:sp>
        <p:nvSpPr>
          <p:cNvPr id="44" name="Текст 2">
            <a:extLst>
              <a:ext uri="{FF2B5EF4-FFF2-40B4-BE49-F238E27FC236}">
                <a16:creationId xmlns:a16="http://schemas.microsoft.com/office/drawing/2014/main" xmlns="" id="{B9D000CB-909E-4E4D-B1B1-C1E09F2474B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432175" y="5274563"/>
            <a:ext cx="8101012" cy="37439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>
                <a:solidFill>
                  <a:srgbClr val="1C407B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Фамилия Имя Отчество</a:t>
            </a:r>
          </a:p>
        </p:txBody>
      </p:sp>
      <p:sp>
        <p:nvSpPr>
          <p:cNvPr id="45" name="Текст 2">
            <a:extLst>
              <a:ext uri="{FF2B5EF4-FFF2-40B4-BE49-F238E27FC236}">
                <a16:creationId xmlns:a16="http://schemas.microsoft.com/office/drawing/2014/main" xmlns="" id="{301A5DFC-448B-4BE7-9159-33EE4257693D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3432175" y="5648958"/>
            <a:ext cx="8101012" cy="65976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rgbClr val="1C407B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степень, должность</a:t>
            </a:r>
          </a:p>
        </p:txBody>
      </p:sp>
    </p:spTree>
    <p:extLst>
      <p:ext uri="{BB962C8B-B14F-4D97-AF65-F5344CB8AC3E}">
        <p14:creationId xmlns:p14="http://schemas.microsoft.com/office/powerpoint/2010/main" xmlns="" val="78160768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pos="7265" userDrawn="1">
          <p15:clr>
            <a:srgbClr val="A4A3A4"/>
          </p15:clr>
        </p15:guide>
        <p15:guide id="2" pos="2162" userDrawn="1">
          <p15:clr>
            <a:srgbClr val="A4A3A4"/>
          </p15:clr>
        </p15:guide>
        <p15:guide id="3" orient="horz" pos="3974" userDrawn="1">
          <p15:clr>
            <a:srgbClr val="A4A3A4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70AE48E1-E4A4-4B62-8DCC-59AD3268E6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8812" y="2058989"/>
            <a:ext cx="4158721" cy="424814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xmlns="" id="{AE9BF6FD-6312-4F5A-B966-6246E3CCD775}"/>
              </a:ext>
            </a:extLst>
          </p:cNvPr>
          <p:cNvCxnSpPr>
            <a:cxnSpLocks/>
          </p:cNvCxnSpPr>
          <p:nvPr userDrawn="1"/>
        </p:nvCxnSpPr>
        <p:spPr>
          <a:xfrm>
            <a:off x="0" y="1646238"/>
            <a:ext cx="10260000" cy="0"/>
          </a:xfrm>
          <a:prstGeom prst="line">
            <a:avLst/>
          </a:prstGeom>
          <a:ln w="57150">
            <a:solidFill>
              <a:srgbClr val="1C407B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9BB2535F-A448-4C3B-BED2-07E38D8B269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58799" y="549273"/>
            <a:ext cx="874389" cy="1125620"/>
          </a:xfrm>
          <a:prstGeom prst="rect">
            <a:avLst/>
          </a:prstGeom>
        </p:spPr>
      </p:pic>
      <p:sp>
        <p:nvSpPr>
          <p:cNvPr id="16" name="Заголовок 1">
            <a:extLst>
              <a:ext uri="{FF2B5EF4-FFF2-40B4-BE49-F238E27FC236}">
                <a16:creationId xmlns:a16="http://schemas.microsoft.com/office/drawing/2014/main" xmlns="" id="{8458CABF-A79F-4D47-9C0E-3F50280C0D3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8813" y="549275"/>
            <a:ext cx="9601187" cy="79216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200" b="1">
                <a:solidFill>
                  <a:srgbClr val="1C407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одна-две строки</a:t>
            </a:r>
          </a:p>
        </p:txBody>
      </p:sp>
      <p:sp>
        <p:nvSpPr>
          <p:cNvPr id="10" name="Объект 2">
            <a:extLst>
              <a:ext uri="{FF2B5EF4-FFF2-40B4-BE49-F238E27FC236}">
                <a16:creationId xmlns:a16="http://schemas.microsoft.com/office/drawing/2014/main" xmlns="" id="{BA601439-600A-4131-B653-442973D7478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3186" y="2060580"/>
            <a:ext cx="6350001" cy="424814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buClr>
                <a:srgbClr val="1C407B"/>
              </a:buClr>
              <a:buFont typeface="Wingdings" panose="05000000000000000000" pitchFamily="2" charset="2"/>
              <a:buNone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1C407B"/>
              </a:buClr>
              <a:buFont typeface="Wingdings" panose="05000000000000000000" pitchFamily="2" charset="2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1C407B"/>
              </a:buClr>
              <a:buFont typeface="Wingdings" panose="05000000000000000000" pitchFamily="2" charset="2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1C407B"/>
              </a:buClr>
              <a:buFont typeface="Wingdings" panose="05000000000000000000" pitchFamily="2" charset="2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1C407B"/>
              </a:buClr>
              <a:buFont typeface="Wingdings" panose="05000000000000000000" pitchFamily="2" charset="2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ru-RU" dirty="0"/>
              <a:t>Вставка диаграммы, рисунка</a:t>
            </a:r>
          </a:p>
        </p:txBody>
      </p:sp>
    </p:spTree>
    <p:extLst>
      <p:ext uri="{BB962C8B-B14F-4D97-AF65-F5344CB8AC3E}">
        <p14:creationId xmlns:p14="http://schemas.microsoft.com/office/powerpoint/2010/main" xmlns="" val="2921264402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pos="415" userDrawn="1">
          <p15:clr>
            <a:srgbClr val="A4A3A4"/>
          </p15:clr>
        </p15:guide>
        <p15:guide id="2" pos="7265" userDrawn="1">
          <p15:clr>
            <a:srgbClr val="A4A3A4"/>
          </p15:clr>
        </p15:guide>
        <p15:guide id="3" orient="horz" pos="3974" userDrawn="1">
          <p15:clr>
            <a:srgbClr val="A4A3A4"/>
          </p15:clr>
        </p15:guide>
        <p15:guide id="5" orient="horz" pos="346" userDrawn="1">
          <p15:clr>
            <a:srgbClr val="A4A3A4"/>
          </p15:clr>
        </p15:guide>
        <p15:guide id="6" orient="horz" pos="1298" userDrawn="1">
          <p15:clr>
            <a:srgbClr val="A4A3A4"/>
          </p15:clr>
        </p15:guide>
        <p15:guide id="7" orient="horz" pos="845" userDrawn="1">
          <p15:clr>
            <a:srgbClr val="A4A3A4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BA876551-14F8-45F2-A627-A3561400FDD3}"/>
              </a:ext>
            </a:extLst>
          </p:cNvPr>
          <p:cNvSpPr/>
          <p:nvPr userDrawn="1"/>
        </p:nvSpPr>
        <p:spPr>
          <a:xfrm>
            <a:off x="0" y="0"/>
            <a:ext cx="10260000" cy="16748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48CD96D-0C83-4122-9CEA-B690E2B81D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8814" y="549275"/>
            <a:ext cx="9187920" cy="79216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одна-две строки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3F61C81-1288-47C0-8531-62AA6E7E7A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814" y="2060575"/>
            <a:ext cx="10874374" cy="424814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F35F25DE-C9D4-4D48-A2A6-B29F6726C3B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58799" y="549273"/>
            <a:ext cx="874389" cy="1125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49568017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pos="415" userDrawn="1">
          <p15:clr>
            <a:srgbClr val="A4A3A4"/>
          </p15:clr>
        </p15:guide>
        <p15:guide id="2" pos="7265" userDrawn="1">
          <p15:clr>
            <a:srgbClr val="A4A3A4"/>
          </p15:clr>
        </p15:guide>
        <p15:guide id="3" orient="horz" pos="346" userDrawn="1">
          <p15:clr>
            <a:srgbClr val="A4A3A4"/>
          </p15:clr>
        </p15:guide>
        <p15:guide id="4" orient="horz" pos="3974" userDrawn="1">
          <p15:clr>
            <a:srgbClr val="A4A3A4"/>
          </p15:clr>
        </p15:guide>
        <p15:guide id="5" orient="horz" pos="845" userDrawn="1">
          <p15:clr>
            <a:srgbClr val="A4A3A4"/>
          </p15:clr>
        </p15:guide>
        <p15:guide id="6" orient="horz" pos="1298" userDrawn="1">
          <p15:clr>
            <a:srgbClr val="A4A3A4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_20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3874DA2F-C933-4E10-B923-6822BBBABB9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662485" y="389353"/>
            <a:ext cx="1339951" cy="1435087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159A134F-547D-470E-A3A4-54D94D899B5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097108" y="279047"/>
            <a:ext cx="1287485" cy="1644419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65100FEC-BF65-468E-ABA3-DC5CA157244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78225" y="744431"/>
            <a:ext cx="1288004" cy="912955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94AEFE20-048F-4F88-99FB-00B50A783792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1"/>
            <a:ext cx="4588986" cy="6308724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xmlns="" id="{6626C3D4-8608-4C0E-8466-DD0F685B5285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58799" y="549273"/>
            <a:ext cx="874389" cy="1125620"/>
          </a:xfrm>
          <a:prstGeom prst="rect">
            <a:avLst/>
          </a:prstGeom>
        </p:spPr>
      </p:pic>
      <p:sp>
        <p:nvSpPr>
          <p:cNvPr id="32" name="Заголовок 32">
            <a:extLst>
              <a:ext uri="{FF2B5EF4-FFF2-40B4-BE49-F238E27FC236}">
                <a16:creationId xmlns:a16="http://schemas.microsoft.com/office/drawing/2014/main" xmlns="" id="{59EFEFD2-FB12-49EB-B8BE-59EE084B9F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32175" y="2499360"/>
            <a:ext cx="8101013" cy="221119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000" b="1">
                <a:solidFill>
                  <a:srgbClr val="D5394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НАЗВАНИЯ</a:t>
            </a:r>
            <a:br>
              <a:rPr lang="ru-RU" dirty="0"/>
            </a:br>
            <a:r>
              <a:rPr lang="ru-RU" dirty="0"/>
              <a:t>ПРЕЗЕНТАЦИИ</a:t>
            </a:r>
            <a:br>
              <a:rPr lang="ru-RU" dirty="0"/>
            </a:br>
            <a:r>
              <a:rPr lang="ru-RU" dirty="0"/>
              <a:t>ПРОПИСНЫМИ БУКВАМИ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МАКСИМУМ 4 СТРОКИ</a:t>
            </a:r>
          </a:p>
        </p:txBody>
      </p:sp>
      <p:sp>
        <p:nvSpPr>
          <p:cNvPr id="33" name="Текст 2">
            <a:extLst>
              <a:ext uri="{FF2B5EF4-FFF2-40B4-BE49-F238E27FC236}">
                <a16:creationId xmlns:a16="http://schemas.microsoft.com/office/drawing/2014/main" xmlns="" id="{B3750B8A-510F-488F-8DF2-3CCEB8C63A1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432175" y="5274563"/>
            <a:ext cx="8101012" cy="37439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>
                <a:solidFill>
                  <a:srgbClr val="1C407B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Фамилия Имя Отчество</a:t>
            </a:r>
          </a:p>
        </p:txBody>
      </p:sp>
      <p:sp>
        <p:nvSpPr>
          <p:cNvPr id="34" name="Текст 2">
            <a:extLst>
              <a:ext uri="{FF2B5EF4-FFF2-40B4-BE49-F238E27FC236}">
                <a16:creationId xmlns:a16="http://schemas.microsoft.com/office/drawing/2014/main" xmlns="" id="{40167783-5B58-469F-84D9-2C886A179D68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3432175" y="5648958"/>
            <a:ext cx="8101012" cy="65976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rgbClr val="1C407B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степень, должность</a:t>
            </a:r>
          </a:p>
        </p:txBody>
      </p:sp>
    </p:spTree>
    <p:extLst>
      <p:ext uri="{BB962C8B-B14F-4D97-AF65-F5344CB8AC3E}">
        <p14:creationId xmlns:p14="http://schemas.microsoft.com/office/powerpoint/2010/main" xmlns="" val="2798242705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pos="2162" userDrawn="1">
          <p15:clr>
            <a:srgbClr val="A4A3A4"/>
          </p15:clr>
        </p15:guide>
        <p15:guide id="2" pos="7265" userDrawn="1">
          <p15:clr>
            <a:srgbClr val="A4A3A4"/>
          </p15:clr>
        </p15:guide>
        <p15:guide id="3" orient="horz" pos="3974" userDrawn="1">
          <p15:clr>
            <a:srgbClr val="A4A3A4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_2020_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99E35204-B4BF-49EC-8137-6F861C530C5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5716737"/>
            <a:ext cx="5919228" cy="987554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48CD96D-0C83-4122-9CEA-B690E2B81D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8813" y="549275"/>
            <a:ext cx="10874374" cy="79216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200" b="1">
                <a:solidFill>
                  <a:srgbClr val="1C407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одна-две строки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3F61C81-1288-47C0-8531-62AA6E7E7A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812" y="1700213"/>
            <a:ext cx="10874375" cy="3636962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xmlns="" id="{1907708B-263E-4F5C-BBA4-FFC2EE4AA6E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104036" y="5897233"/>
            <a:ext cx="747787" cy="800879"/>
          </a:xfrm>
          <a:prstGeom prst="rect">
            <a:avLst/>
          </a:prstGeom>
        </p:spPr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xmlns="" id="{9AB7E410-E523-498B-BDDF-1D15AD9FD33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456322" y="5838822"/>
            <a:ext cx="718507" cy="917701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xmlns="" id="{0F6C66A7-3701-4FAF-8B9C-7AF6A76D9D1E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777878" y="6042926"/>
            <a:ext cx="718797" cy="509493"/>
          </a:xfrm>
          <a:prstGeom prst="rect">
            <a:avLst/>
          </a:prstGeom>
        </p:spPr>
      </p:pic>
      <p:pic>
        <p:nvPicPr>
          <p:cNvPr id="20" name="Рисунок 19">
            <a:extLst>
              <a:ext uri="{FF2B5EF4-FFF2-40B4-BE49-F238E27FC236}">
                <a16:creationId xmlns:a16="http://schemas.microsoft.com/office/drawing/2014/main" xmlns="" id="{3D4A3724-D351-4868-9EDE-94A555D3B792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003176" y="5975350"/>
            <a:ext cx="496361" cy="638977"/>
          </a:xfrm>
          <a:prstGeom prst="rect">
            <a:avLst/>
          </a:prstGeom>
        </p:spPr>
      </p:pic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xmlns="" id="{D6D3874F-FBFA-4C77-9265-F9C9F35D8710}"/>
              </a:ext>
            </a:extLst>
          </p:cNvPr>
          <p:cNvCxnSpPr>
            <a:cxnSpLocks/>
          </p:cNvCxnSpPr>
          <p:nvPr userDrawn="1"/>
        </p:nvCxnSpPr>
        <p:spPr>
          <a:xfrm>
            <a:off x="0" y="5716737"/>
            <a:ext cx="12191999" cy="0"/>
          </a:xfrm>
          <a:prstGeom prst="line">
            <a:avLst/>
          </a:prstGeom>
          <a:ln w="57150">
            <a:solidFill>
              <a:srgbClr val="1C407B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245605930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pos="415" userDrawn="1">
          <p15:clr>
            <a:srgbClr val="A4A3A4"/>
          </p15:clr>
        </p15:guide>
        <p15:guide id="2" pos="7265" userDrawn="1">
          <p15:clr>
            <a:srgbClr val="A4A3A4"/>
          </p15:clr>
        </p15:guide>
        <p15:guide id="3" orient="horz" pos="346" userDrawn="1">
          <p15:clr>
            <a:srgbClr val="A4A3A4"/>
          </p15:clr>
        </p15:guide>
        <p15:guide id="4" orient="horz" pos="3362" userDrawn="1">
          <p15:clr>
            <a:srgbClr val="A4A3A4"/>
          </p15:clr>
        </p15:guide>
        <p15:guide id="5" orient="horz" pos="845" userDrawn="1">
          <p15:clr>
            <a:srgbClr val="A4A3A4"/>
          </p15:clr>
        </p15:guide>
        <p15:guide id="6" orient="horz" pos="1071" userDrawn="1">
          <p15:clr>
            <a:srgbClr val="A4A3A4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_2020_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48CD96D-0C83-4122-9CEA-B690E2B81D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8813" y="549275"/>
            <a:ext cx="10874374" cy="79216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200" b="1">
                <a:solidFill>
                  <a:srgbClr val="1C407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одна-две строки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3F61C81-1288-47C0-8531-62AA6E7E7A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812" y="1700214"/>
            <a:ext cx="10874375" cy="363696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16DABB3E-0F6F-441F-929D-9BD4E1B5DF1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72771" y="5716737"/>
            <a:ext cx="5919228" cy="987554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A5D0623B-202E-46DC-ABCF-D20BB8FA16D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96185" y="5884533"/>
            <a:ext cx="747787" cy="800879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98A5B2D8-762A-4356-A321-33A54DB3B52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148471" y="5826122"/>
            <a:ext cx="718507" cy="917701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3D74CDF4-3F49-4EB8-AEF8-B67326ADFE6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470027" y="6030226"/>
            <a:ext cx="718797" cy="509493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69184E51-95B9-46A3-B902-B1DD9DAAC8FD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95325" y="5975350"/>
            <a:ext cx="496361" cy="638977"/>
          </a:xfrm>
          <a:prstGeom prst="rect">
            <a:avLst/>
          </a:prstGeom>
        </p:spPr>
      </p:pic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xmlns="" id="{7259E965-4798-47A8-B9DC-71E8EA0EEA0E}"/>
              </a:ext>
            </a:extLst>
          </p:cNvPr>
          <p:cNvCxnSpPr>
            <a:cxnSpLocks/>
          </p:cNvCxnSpPr>
          <p:nvPr userDrawn="1"/>
        </p:nvCxnSpPr>
        <p:spPr>
          <a:xfrm>
            <a:off x="0" y="5716737"/>
            <a:ext cx="12191999" cy="0"/>
          </a:xfrm>
          <a:prstGeom prst="line">
            <a:avLst/>
          </a:prstGeom>
          <a:ln w="57150">
            <a:solidFill>
              <a:srgbClr val="1C407B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532916013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pos="415" userDrawn="1">
          <p15:clr>
            <a:srgbClr val="A4A3A4"/>
          </p15:clr>
        </p15:guide>
        <p15:guide id="2" pos="7265" userDrawn="1">
          <p15:clr>
            <a:srgbClr val="A4A3A4"/>
          </p15:clr>
        </p15:guide>
        <p15:guide id="3" orient="horz" pos="346" userDrawn="1">
          <p15:clr>
            <a:srgbClr val="A4A3A4"/>
          </p15:clr>
        </p15:guide>
        <p15:guide id="4" orient="horz" pos="3362" userDrawn="1">
          <p15:clr>
            <a:srgbClr val="A4A3A4"/>
          </p15:clr>
        </p15:guide>
        <p15:guide id="5" orient="horz" pos="845" userDrawn="1">
          <p15:clr>
            <a:srgbClr val="A4A3A4"/>
          </p15:clr>
        </p15:guide>
        <p15:guide id="6" orient="horz" pos="1071" userDrawn="1">
          <p15:clr>
            <a:srgbClr val="A4A3A4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 20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Рисунок 17">
            <a:extLst>
              <a:ext uri="{FF2B5EF4-FFF2-40B4-BE49-F238E27FC236}">
                <a16:creationId xmlns:a16="http://schemas.microsoft.com/office/drawing/2014/main" xmlns="" id="{E9F6E77B-0C24-4758-98CB-4B4D075433A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72771" y="5716737"/>
            <a:ext cx="5919228" cy="987554"/>
          </a:xfrm>
          <a:prstGeom prst="rect">
            <a:avLst/>
          </a:prstGeom>
        </p:spPr>
      </p:pic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5243D829-3254-4355-AA25-4796E17131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8813" y="1700213"/>
            <a:ext cx="5257801" cy="3630757"/>
          </a:xfrm>
          <a:prstGeom prst="rect">
            <a:avLst/>
          </a:prstGeom>
        </p:spPr>
        <p:txBody>
          <a:bodyPr/>
          <a:lstStyle>
            <a:lvl1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0905DE97-2EB3-48FD-A6A1-BBF086DA02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5384" y="1700213"/>
            <a:ext cx="5257804" cy="3630757"/>
          </a:xfrm>
          <a:prstGeom prst="rect">
            <a:avLst/>
          </a:prstGeom>
        </p:spPr>
        <p:txBody>
          <a:bodyPr/>
          <a:lstStyle>
            <a:lvl1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xmlns="" id="{11316696-3DFE-4E30-ACD2-36F0245F33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8813" y="549275"/>
            <a:ext cx="10874375" cy="79216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200" b="1">
                <a:solidFill>
                  <a:srgbClr val="1C407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одна-две строки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AA2C0323-E644-4185-B7E5-082D15978BD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96185" y="5884533"/>
            <a:ext cx="747787" cy="800879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333BC8D6-92E2-4356-8718-0D7170B8FE5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148471" y="5826122"/>
            <a:ext cx="718507" cy="917701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FE8FBA32-0BA8-4A36-870F-3031097ABEE7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470027" y="6030226"/>
            <a:ext cx="718797" cy="509493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DBEFFEC7-8942-4ABD-9DAE-AD2F7CF52B4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95325" y="5975350"/>
            <a:ext cx="496361" cy="638977"/>
          </a:xfrm>
          <a:prstGeom prst="rect">
            <a:avLst/>
          </a:prstGeom>
        </p:spPr>
      </p:pic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xmlns="" id="{7F2FBDD4-FAFB-445E-9ED1-D398344EEA74}"/>
              </a:ext>
            </a:extLst>
          </p:cNvPr>
          <p:cNvCxnSpPr>
            <a:cxnSpLocks/>
          </p:cNvCxnSpPr>
          <p:nvPr userDrawn="1"/>
        </p:nvCxnSpPr>
        <p:spPr>
          <a:xfrm>
            <a:off x="0" y="5716737"/>
            <a:ext cx="12191999" cy="0"/>
          </a:xfrm>
          <a:prstGeom prst="line">
            <a:avLst/>
          </a:prstGeom>
          <a:ln w="57150">
            <a:solidFill>
              <a:srgbClr val="1C407B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61516499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pos="415" userDrawn="1">
          <p15:clr>
            <a:srgbClr val="A4A3A4"/>
          </p15:clr>
        </p15:guide>
        <p15:guide id="2" pos="7265" userDrawn="1">
          <p15:clr>
            <a:srgbClr val="A4A3A4"/>
          </p15:clr>
        </p15:guide>
        <p15:guide id="3" orient="horz" pos="346" userDrawn="1">
          <p15:clr>
            <a:srgbClr val="A4A3A4"/>
          </p15:clr>
        </p15:guide>
        <p15:guide id="4" orient="horz" pos="845" userDrawn="1">
          <p15:clr>
            <a:srgbClr val="A4A3A4"/>
          </p15:clr>
        </p15:guide>
        <p15:guide id="5" orient="horz" pos="1071" userDrawn="1">
          <p15:clr>
            <a:srgbClr val="A4A3A4"/>
          </p15:clr>
        </p15:guide>
        <p15:guide id="6" orient="horz" pos="3362" userDrawn="1">
          <p15:clr>
            <a:srgbClr val="A4A3A4"/>
          </p15:clr>
        </p15:guide>
        <p15:guide id="7" pos="3727" userDrawn="1">
          <p15:clr>
            <a:srgbClr val="A4A3A4"/>
          </p15:clr>
        </p15:guide>
        <p15:guide id="8" pos="3953" userDrawn="1">
          <p15:clr>
            <a:srgbClr val="A4A3A4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 20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CAB8DC68-5BA8-4236-9EE0-66DE429DD88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72771" y="5716737"/>
            <a:ext cx="5919228" cy="987554"/>
          </a:xfrm>
          <a:prstGeom prst="rect">
            <a:avLst/>
          </a:prstGeom>
        </p:spPr>
      </p:pic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726F7891-4758-4DD0-AE03-FCFF99CD9A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8814" y="1712911"/>
            <a:ext cx="5257800" cy="792164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5243D829-3254-4355-AA25-4796E17131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8814" y="2677968"/>
            <a:ext cx="5257800" cy="2659207"/>
          </a:xfrm>
          <a:prstGeom prst="rect">
            <a:avLst/>
          </a:prstGeom>
        </p:spPr>
        <p:txBody>
          <a:bodyPr/>
          <a:lstStyle>
            <a:lvl1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C173AEDD-12D0-4E4B-AE69-1F00A18EAF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5384" y="1712911"/>
            <a:ext cx="5257804" cy="792164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0905DE97-2EB3-48FD-A6A1-BBF086DA02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5384" y="2677968"/>
            <a:ext cx="5257804" cy="2659207"/>
          </a:xfrm>
          <a:prstGeom prst="rect">
            <a:avLst/>
          </a:prstGeom>
        </p:spPr>
        <p:txBody>
          <a:bodyPr/>
          <a:lstStyle>
            <a:lvl1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xmlns="" id="{11316696-3DFE-4E30-ACD2-36F0245F33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8813" y="549275"/>
            <a:ext cx="10874375" cy="79216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200" b="1">
                <a:solidFill>
                  <a:srgbClr val="1C407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одна-две строки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CB3E4764-8CD8-4CE1-B493-48DED957BF0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96185" y="5884533"/>
            <a:ext cx="747787" cy="800879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458A5694-D910-4F40-9A4B-83C3D3755327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148471" y="5826122"/>
            <a:ext cx="718507" cy="917701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19FB8689-510C-4335-B9EA-F9BF9B2E4562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470027" y="6030226"/>
            <a:ext cx="718797" cy="509493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C083688A-AB5D-424A-8193-CAD716051C86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95325" y="5975350"/>
            <a:ext cx="496361" cy="638977"/>
          </a:xfrm>
          <a:prstGeom prst="rect">
            <a:avLst/>
          </a:prstGeom>
        </p:spPr>
      </p:pic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xmlns="" id="{1DDDB095-9CC6-451A-BA1E-BA275F0F92EC}"/>
              </a:ext>
            </a:extLst>
          </p:cNvPr>
          <p:cNvCxnSpPr>
            <a:cxnSpLocks/>
          </p:cNvCxnSpPr>
          <p:nvPr userDrawn="1"/>
        </p:nvCxnSpPr>
        <p:spPr>
          <a:xfrm>
            <a:off x="0" y="5716737"/>
            <a:ext cx="12191999" cy="0"/>
          </a:xfrm>
          <a:prstGeom prst="line">
            <a:avLst/>
          </a:prstGeom>
          <a:ln w="57150">
            <a:solidFill>
              <a:srgbClr val="1C407B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135815753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pos="415" userDrawn="1">
          <p15:clr>
            <a:srgbClr val="A4A3A4"/>
          </p15:clr>
        </p15:guide>
        <p15:guide id="2" pos="7265" userDrawn="1">
          <p15:clr>
            <a:srgbClr val="A4A3A4"/>
          </p15:clr>
        </p15:guide>
        <p15:guide id="3" orient="horz" pos="346" userDrawn="1">
          <p15:clr>
            <a:srgbClr val="A4A3A4"/>
          </p15:clr>
        </p15:guide>
        <p15:guide id="4" orient="horz" pos="845" userDrawn="1">
          <p15:clr>
            <a:srgbClr val="A4A3A4"/>
          </p15:clr>
        </p15:guide>
        <p15:guide id="5" orient="horz" pos="1071" userDrawn="1">
          <p15:clr>
            <a:srgbClr val="A4A3A4"/>
          </p15:clr>
        </p15:guide>
        <p15:guide id="6" orient="horz" pos="3362" userDrawn="1">
          <p15:clr>
            <a:srgbClr val="A4A3A4"/>
          </p15:clr>
        </p15:guide>
        <p15:guide id="7" pos="3727" userDrawn="1">
          <p15:clr>
            <a:srgbClr val="A4A3A4"/>
          </p15:clr>
        </p15:guide>
        <p15:guide id="8" pos="3953" userDrawn="1">
          <p15:clr>
            <a:srgbClr val="A4A3A4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_бокови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48CD96D-0C83-4122-9CEA-B690E2B81D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8813" y="549275"/>
            <a:ext cx="9601188" cy="79216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200" b="1">
                <a:solidFill>
                  <a:srgbClr val="1C407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одна-две строки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3F61C81-1288-47C0-8531-62AA6E7E7A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813" y="2060575"/>
            <a:ext cx="9601187" cy="424814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xmlns="" id="{C68C70E7-6E11-4727-8DD2-EE60B1617855}"/>
              </a:ext>
            </a:extLst>
          </p:cNvPr>
          <p:cNvCxnSpPr>
            <a:cxnSpLocks/>
          </p:cNvCxnSpPr>
          <p:nvPr userDrawn="1"/>
        </p:nvCxnSpPr>
        <p:spPr>
          <a:xfrm>
            <a:off x="0" y="1646238"/>
            <a:ext cx="10260000" cy="0"/>
          </a:xfrm>
          <a:prstGeom prst="line">
            <a:avLst/>
          </a:prstGeom>
          <a:ln w="57150">
            <a:solidFill>
              <a:srgbClr val="1C407B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71BA87FB-93B8-4DB6-A1A8-DCAE446BB80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58799" y="0"/>
            <a:ext cx="1532757" cy="6507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08257884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pos="415" userDrawn="1">
          <p15:clr>
            <a:srgbClr val="A4A3A4"/>
          </p15:clr>
        </p15:guide>
        <p15:guide id="2" pos="6471" userDrawn="1">
          <p15:clr>
            <a:srgbClr val="A4A3A4"/>
          </p15:clr>
        </p15:guide>
        <p15:guide id="3" orient="horz" pos="346" userDrawn="1">
          <p15:clr>
            <a:srgbClr val="A4A3A4"/>
          </p15:clr>
        </p15:guide>
        <p15:guide id="4" orient="horz" pos="3974" userDrawn="1">
          <p15:clr>
            <a:srgbClr val="A4A3A4"/>
          </p15:clr>
        </p15:guide>
        <p15:guide id="5" orient="horz" pos="845" userDrawn="1">
          <p15:clr>
            <a:srgbClr val="A4A3A4"/>
          </p15:clr>
        </p15:guide>
        <p15:guide id="6" orient="horz" pos="1298" userDrawn="1">
          <p15:clr>
            <a:srgbClr val="A4A3A4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_бокови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48CD96D-0C83-4122-9CEA-B690E2B81D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32000" y="549275"/>
            <a:ext cx="10260001" cy="79216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200" b="1">
                <a:solidFill>
                  <a:srgbClr val="1C407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одна-две строки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3F61C81-1288-47C0-8531-62AA6E7E7A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2000" y="2060575"/>
            <a:ext cx="9601187" cy="424814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xmlns="" id="{C68C70E7-6E11-4727-8DD2-EE60B1617855}"/>
              </a:ext>
            </a:extLst>
          </p:cNvPr>
          <p:cNvCxnSpPr>
            <a:cxnSpLocks/>
          </p:cNvCxnSpPr>
          <p:nvPr userDrawn="1"/>
        </p:nvCxnSpPr>
        <p:spPr>
          <a:xfrm>
            <a:off x="1932000" y="1646238"/>
            <a:ext cx="10260000" cy="0"/>
          </a:xfrm>
          <a:prstGeom prst="line">
            <a:avLst/>
          </a:prstGeom>
          <a:ln w="57150">
            <a:solidFill>
              <a:srgbClr val="1C407B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71BA87FB-93B8-4DB6-A1A8-DCAE446BB80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532757" cy="6507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32229793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pos="1209" userDrawn="1">
          <p15:clr>
            <a:srgbClr val="A4A3A4"/>
          </p15:clr>
        </p15:guide>
        <p15:guide id="2" pos="7265" userDrawn="1">
          <p15:clr>
            <a:srgbClr val="A4A3A4"/>
          </p15:clr>
        </p15:guide>
        <p15:guide id="3" orient="horz" pos="346" userDrawn="1">
          <p15:clr>
            <a:srgbClr val="A4A3A4"/>
          </p15:clr>
        </p15:guide>
        <p15:guide id="4" orient="horz" pos="3974" userDrawn="1">
          <p15:clr>
            <a:srgbClr val="A4A3A4"/>
          </p15:clr>
        </p15:guide>
        <p15:guide id="5" orient="horz" pos="845" userDrawn="1">
          <p15:clr>
            <a:srgbClr val="A4A3A4"/>
          </p15:clr>
        </p15:guide>
        <p15:guide id="6" orient="horz" pos="1298" userDrawn="1">
          <p15:clr>
            <a:srgbClr val="A4A3A4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48CD96D-0C83-4122-9CEA-B690E2B81D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8813" y="549275"/>
            <a:ext cx="9601187" cy="79216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200" b="1">
                <a:solidFill>
                  <a:srgbClr val="1C407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одна-две строки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3F61C81-1288-47C0-8531-62AA6E7E7A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814" y="2060575"/>
            <a:ext cx="10874374" cy="424814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F35F25DE-C9D4-4D48-A2A6-B29F6726C3B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58799" y="549273"/>
            <a:ext cx="874389" cy="1125620"/>
          </a:xfrm>
          <a:prstGeom prst="rect">
            <a:avLst/>
          </a:prstGeom>
        </p:spPr>
      </p:pic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xmlns="" id="{C68C70E7-6E11-4727-8DD2-EE60B1617855}"/>
              </a:ext>
            </a:extLst>
          </p:cNvPr>
          <p:cNvCxnSpPr>
            <a:cxnSpLocks/>
          </p:cNvCxnSpPr>
          <p:nvPr userDrawn="1"/>
        </p:nvCxnSpPr>
        <p:spPr>
          <a:xfrm>
            <a:off x="0" y="1646238"/>
            <a:ext cx="10260000" cy="0"/>
          </a:xfrm>
          <a:prstGeom prst="line">
            <a:avLst/>
          </a:prstGeom>
          <a:ln w="57150">
            <a:solidFill>
              <a:srgbClr val="1C407B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310957063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pos="415" userDrawn="1">
          <p15:clr>
            <a:srgbClr val="A4A3A4"/>
          </p15:clr>
        </p15:guide>
        <p15:guide id="2" pos="7265" userDrawn="1">
          <p15:clr>
            <a:srgbClr val="A4A3A4"/>
          </p15:clr>
        </p15:guide>
        <p15:guide id="3" orient="horz" pos="346" userDrawn="1">
          <p15:clr>
            <a:srgbClr val="A4A3A4"/>
          </p15:clr>
        </p15:guide>
        <p15:guide id="4" orient="horz" pos="3974" userDrawn="1">
          <p15:clr>
            <a:srgbClr val="A4A3A4"/>
          </p15:clr>
        </p15:guide>
        <p15:guide id="5" orient="horz" pos="845" userDrawn="1">
          <p15:clr>
            <a:srgbClr val="A4A3A4"/>
          </p15:clr>
        </p15:guide>
        <p15:guide id="6" orient="horz" pos="1298" userDrawn="1">
          <p15:clr>
            <a:srgbClr val="A4A3A4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432198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5" r:id="rId4"/>
    <p:sldLayoutId id="2147483653" r:id="rId5"/>
    <p:sldLayoutId id="2147483662" r:id="rId6"/>
    <p:sldLayoutId id="2147483664" r:id="rId7"/>
    <p:sldLayoutId id="2147483667" r:id="rId8"/>
    <p:sldLayoutId id="2147483650" r:id="rId9"/>
    <p:sldLayoutId id="2147483656" r:id="rId10"/>
    <p:sldLayoutId id="214748366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krirpo.ru/" TargetMode="External"/><Relationship Id="rId2" Type="http://schemas.openxmlformats.org/officeDocument/2006/relationships/hyperlink" Target="https://passport.yandex.ru/" TargetMode="Externa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22D8CC5-5101-4ACE-A2B7-B8B1B67B9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3974" y="2942601"/>
            <a:ext cx="8012821" cy="2030516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sz="3600" dirty="0">
                <a:solidFill>
                  <a:schemeClr val="tx2">
                    <a:lumMod val="75000"/>
                  </a:schemeClr>
                </a:solidFill>
              </a:rPr>
              <a:t>Организация постинтернатного</a:t>
            </a:r>
            <a:r>
              <a:rPr lang="ru-RU" sz="3600" dirty="0"/>
              <a:t> </a:t>
            </a:r>
            <a:r>
              <a:rPr lang="ru-RU" sz="3600" dirty="0">
                <a:solidFill>
                  <a:schemeClr val="tx2">
                    <a:lumMod val="75000"/>
                  </a:schemeClr>
                </a:solidFill>
              </a:rPr>
              <a:t>сопровождения выпускников детских домов</a:t>
            </a:r>
            <a:br>
              <a:rPr lang="ru-RU" sz="36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3600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3600" dirty="0">
                <a:solidFill>
                  <a:schemeClr val="tx2">
                    <a:lumMod val="75000"/>
                  </a:schemeClr>
                </a:solidFill>
              </a:rPr>
            </a:br>
            <a:endParaRPr lang="ru-RU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Текст 3">
            <a:extLst>
              <a:ext uri="{FF2B5EF4-FFF2-40B4-BE49-F238E27FC236}">
                <a16:creationId xmlns:a16="http://schemas.microsoft.com/office/drawing/2014/main" xmlns="" id="{FDA0AF76-53E9-4D7F-A0AA-90993BB64DD7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2767292" y="5112595"/>
            <a:ext cx="9049569" cy="1007917"/>
          </a:xfrm>
        </p:spPr>
        <p:txBody>
          <a:bodyPr/>
          <a:lstStyle/>
          <a:p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Тимофеева 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Ирина 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Геннадьевна</a:t>
            </a:r>
            <a:endParaRPr lang="ru-RU" sz="2800" b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начальник 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Центра 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постинтернатного сопровождения</a:t>
            </a:r>
            <a:endParaRPr lang="ru-RU" sz="2800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ctr"/>
            <a:endParaRPr lang="ru-RU" sz="28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71572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22D8CC5-5101-4ACE-A2B7-B8B1B67B9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1866" y="2080470"/>
            <a:ext cx="8692329" cy="2441196"/>
          </a:xfrm>
        </p:spPr>
        <p:txBody>
          <a:bodyPr/>
          <a:lstStyle/>
          <a:p>
            <a:pPr indent="448310" algn="ctr">
              <a:lnSpc>
                <a:spcPct val="100000"/>
              </a:lnSpc>
            </a:pP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en-US" dirty="0"/>
              <a:t/>
            </a:r>
            <a:br>
              <a:rPr lang="en-US" dirty="0"/>
            </a:br>
            <a:r>
              <a:rPr lang="ru-RU" sz="38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Центр</a:t>
            </a:r>
            <a:r>
              <a:rPr lang="ru-RU" sz="3800" dirty="0">
                <a:solidFill>
                  <a:schemeClr val="tx2">
                    <a:lumMod val="75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3800" dirty="0">
                <a:solidFill>
                  <a:schemeClr val="tx2">
                    <a:lumMod val="75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800" dirty="0" err="1">
                <a:solidFill>
                  <a:schemeClr val="tx2">
                    <a:lumMod val="75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постинтернатного</a:t>
            </a:r>
            <a:r>
              <a:rPr lang="ru-RU" sz="3800" dirty="0">
                <a:solidFill>
                  <a:schemeClr val="tx2">
                    <a:lumMod val="75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сопровождения 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+mj-lt"/>
                <a:ea typeface="Times New Roman" panose="02020603050405020304" pitchFamily="18" charset="0"/>
              </a:rPr>
              <a:t/>
            </a:r>
            <a:br>
              <a:rPr lang="ru-RU" sz="2400" dirty="0">
                <a:solidFill>
                  <a:schemeClr val="tx2">
                    <a:lumMod val="75000"/>
                  </a:schemeClr>
                </a:solidFill>
                <a:latin typeface="+mj-lt"/>
                <a:ea typeface="Times New Roman" panose="02020603050405020304" pitchFamily="18" charset="0"/>
              </a:rPr>
            </a:b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+mj-lt"/>
                <a:ea typeface="Times New Roman" panose="02020603050405020304" pitchFamily="18" charset="0"/>
              </a:rPr>
              <a:t/>
            </a:r>
            <a:br>
              <a:rPr lang="ru-RU" sz="2400" dirty="0">
                <a:solidFill>
                  <a:schemeClr val="tx2">
                    <a:lumMod val="75000"/>
                  </a:schemeClr>
                </a:solidFill>
                <a:latin typeface="+mj-lt"/>
                <a:ea typeface="Times New Roman" panose="02020603050405020304" pitchFamily="18" charset="0"/>
              </a:rPr>
            </a:br>
            <a:r>
              <a:rPr lang="ru-RU" sz="2000" b="0" dirty="0">
                <a:solidFill>
                  <a:schemeClr val="tx2">
                    <a:lumMod val="75000"/>
                  </a:schemeClr>
                </a:solidFill>
                <a:latin typeface="+mj-lt"/>
                <a:ea typeface="Times New Roman" panose="02020603050405020304" pitchFamily="18" charset="0"/>
              </a:rPr>
              <a:t>Положение Центра принято ученым советом </a:t>
            </a:r>
            <a:br>
              <a:rPr lang="ru-RU" sz="2000" b="0" dirty="0">
                <a:solidFill>
                  <a:schemeClr val="tx2">
                    <a:lumMod val="75000"/>
                  </a:schemeClr>
                </a:solidFill>
                <a:latin typeface="+mj-lt"/>
                <a:ea typeface="Times New Roman" panose="02020603050405020304" pitchFamily="18" charset="0"/>
              </a:rPr>
            </a:br>
            <a:r>
              <a:rPr lang="ru-RU" sz="2000" b="0" dirty="0">
                <a:solidFill>
                  <a:schemeClr val="tx2">
                    <a:lumMod val="7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ГБУ ДПО «КРИРПО» 30.03.2021 г.</a:t>
            </a:r>
            <a:br>
              <a:rPr lang="ru-RU" sz="2000" b="0" dirty="0">
                <a:solidFill>
                  <a:schemeClr val="tx2">
                    <a:lumMod val="7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b="0" dirty="0">
                <a:solidFill>
                  <a:schemeClr val="tx2">
                    <a:lumMod val="75000"/>
                  </a:schemeClr>
                </a:solidFill>
                <a:latin typeface="+mj-lt"/>
                <a:ea typeface="Times New Roman" panose="02020603050405020304" pitchFamily="18" charset="0"/>
              </a:rPr>
              <a:t>  </a:t>
            </a:r>
            <a:endParaRPr lang="ru-RU" sz="3600" b="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950463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03C4C3E-93F9-49E0-BB84-81F353BBE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/>
              <a:t>Цель</a:t>
            </a:r>
            <a:endParaRPr lang="ru-RU" sz="4000" dirty="0">
              <a:latin typeface="Arial Black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384847A-241B-4005-ACB3-F4554015E7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3200" dirty="0">
                <a:solidFill>
                  <a:schemeClr val="tx2">
                    <a:lumMod val="75000"/>
                  </a:schemeClr>
                </a:solidFill>
                <a:effectLst/>
                <a:latin typeface="+mj-lt"/>
                <a:ea typeface="Calibri" panose="020F0502020204030204" pitchFamily="34" charset="0"/>
              </a:rPr>
              <a:t>развитие региональной системы   постинтернатного сопровождения в </a:t>
            </a: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  <a:effectLst/>
                <a:latin typeface="+mj-lt"/>
                <a:ea typeface="Calibri" panose="020F0502020204030204" pitchFamily="34" charset="0"/>
              </a:rPr>
              <a:t>Кузбассе</a:t>
            </a:r>
            <a:endParaRPr lang="ru-RU" sz="3200" dirty="0">
              <a:solidFill>
                <a:schemeClr val="tx2">
                  <a:lumMod val="75000"/>
                </a:schemeClr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3200" dirty="0">
                <a:solidFill>
                  <a:schemeClr val="tx2">
                    <a:lumMod val="75000"/>
                  </a:schemeClr>
                </a:solidFill>
                <a:effectLst/>
                <a:latin typeface="+mj-lt"/>
                <a:ea typeface="Calibri" panose="020F0502020204030204" pitchFamily="34" charset="0"/>
              </a:rPr>
              <a:t>координация совместной деятельности ПОО и учреждений для детей-сирот и детей, оставшихся без попечения </a:t>
            </a: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  <a:effectLst/>
                <a:latin typeface="+mj-lt"/>
                <a:ea typeface="Calibri" panose="020F0502020204030204" pitchFamily="34" charset="0"/>
              </a:rPr>
              <a:t>родителей</a:t>
            </a:r>
            <a:endParaRPr lang="ru-RU" sz="3200" dirty="0">
              <a:solidFill>
                <a:schemeClr val="tx2">
                  <a:lumMod val="75000"/>
                </a:schemeClr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3200" dirty="0">
                <a:solidFill>
                  <a:schemeClr val="tx2">
                    <a:lumMod val="75000"/>
                  </a:schemeClr>
                </a:solidFill>
                <a:effectLst/>
                <a:latin typeface="+mj-lt"/>
                <a:ea typeface="Calibri" panose="020F0502020204030204" pitchFamily="34" charset="0"/>
              </a:rPr>
              <a:t>методическая и консультативная поддержка по направлениям деятельности </a:t>
            </a: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  <a:effectLst/>
                <a:latin typeface="+mj-lt"/>
                <a:ea typeface="Calibri" panose="020F0502020204030204" pitchFamily="34" charset="0"/>
              </a:rPr>
              <a:t>центра</a:t>
            </a:r>
            <a:endParaRPr lang="ru-RU" sz="3200" dirty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0" name="Нижний колонтитул 3"/>
          <p:cNvSpPr txBox="1">
            <a:spLocks/>
          </p:cNvSpPr>
          <p:nvPr/>
        </p:nvSpPr>
        <p:spPr>
          <a:xfrm>
            <a:off x="11711836" y="6588690"/>
            <a:ext cx="480164" cy="26931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832419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1C9BA4E-C851-440C-AB25-7725CEF39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/>
              <a:t>Направления деятельности центра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FF4DF03-F755-4A4F-B2B7-10CE408F67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ru-RU" sz="3200" dirty="0">
                <a:solidFill>
                  <a:schemeClr val="tx2">
                    <a:lumMod val="75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о</a:t>
            </a:r>
            <a:r>
              <a:rPr lang="ru-RU" sz="3200" dirty="0">
                <a:solidFill>
                  <a:schemeClr val="tx2">
                    <a:lumMod val="7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рганизационное и </a:t>
            </a: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нормативно-правовое</a:t>
            </a:r>
            <a:endParaRPr lang="ru-RU" sz="3200" dirty="0">
              <a:solidFill>
                <a:schemeClr val="tx2">
                  <a:lumMod val="75000"/>
                </a:schemeClr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методическое</a:t>
            </a:r>
            <a:endParaRPr lang="ru-RU" sz="3200" dirty="0">
              <a:solidFill>
                <a:schemeClr val="tx2">
                  <a:lumMod val="75000"/>
                </a:schemeClr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ru-RU" sz="3200" dirty="0">
                <a:solidFill>
                  <a:schemeClr val="tx2">
                    <a:lumMod val="7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информационно-просветительское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85301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C6BBDF0-D8A5-4769-99C5-F1D1822D0E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/>
              <a:t>Статистика по Кузбассу </a:t>
            </a:r>
          </a:p>
        </p:txBody>
      </p:sp>
      <p:graphicFrame>
        <p:nvGraphicFramePr>
          <p:cNvPr id="9" name="Объект 8">
            <a:extLst>
              <a:ext uri="{FF2B5EF4-FFF2-40B4-BE49-F238E27FC236}">
                <a16:creationId xmlns:a16="http://schemas.microsoft.com/office/drawing/2014/main" xmlns="" id="{3B3181E2-FA30-4ECC-9BFB-316CB618103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928747147"/>
              </p:ext>
            </p:extLst>
          </p:nvPr>
        </p:nvGraphicFramePr>
        <p:xfrm>
          <a:off x="1828800" y="1876425"/>
          <a:ext cx="10077450" cy="4432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014877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E084419-C499-42D3-80DB-D3DF1BD8D8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/>
              <a:t>Проблемы </a:t>
            </a:r>
            <a:r>
              <a:rPr lang="ru-RU" sz="4000" dirty="0" err="1"/>
              <a:t>постинтернатного</a:t>
            </a:r>
            <a:r>
              <a:rPr lang="ru-RU" sz="4000" dirty="0"/>
              <a:t> сопровождения в Кузбассе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C00EBE0-5236-466B-85C2-629067A929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ru-RU" sz="3200" dirty="0">
                <a:solidFill>
                  <a:schemeClr val="tx2">
                    <a:lumMod val="75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н</a:t>
            </a:r>
            <a:r>
              <a:rPr lang="ru-RU" sz="3200" dirty="0">
                <a:solidFill>
                  <a:schemeClr val="tx2">
                    <a:lumMod val="7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изкий уровень школьной подготовки, низкий балл </a:t>
            </a: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аттестата</a:t>
            </a:r>
            <a:endParaRPr lang="ru-RU" sz="3200" dirty="0">
              <a:solidFill>
                <a:schemeClr val="tx2">
                  <a:lumMod val="75000"/>
                </a:schemeClr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ru-RU" sz="3200" dirty="0">
                <a:solidFill>
                  <a:schemeClr val="tx2">
                    <a:lumMod val="75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н</a:t>
            </a:r>
            <a:r>
              <a:rPr lang="ru-RU" sz="3200" dirty="0">
                <a:solidFill>
                  <a:schemeClr val="tx2">
                    <a:lumMod val="7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изкая мотивация к профессиональному </a:t>
            </a: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обучению</a:t>
            </a:r>
            <a:endParaRPr lang="ru-RU" sz="3200" dirty="0">
              <a:solidFill>
                <a:schemeClr val="tx2">
                  <a:lumMod val="75000"/>
                </a:schemeClr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ru-RU" sz="3200" dirty="0">
                <a:solidFill>
                  <a:schemeClr val="tx2">
                    <a:lumMod val="75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о</a:t>
            </a:r>
            <a:r>
              <a:rPr lang="ru-RU" sz="3200" dirty="0">
                <a:solidFill>
                  <a:schemeClr val="tx2">
                    <a:lumMod val="7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тклоняющее </a:t>
            </a: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поведение</a:t>
            </a:r>
            <a:endParaRPr lang="ru-RU" sz="3200" dirty="0">
              <a:solidFill>
                <a:schemeClr val="tx2">
                  <a:lumMod val="75000"/>
                </a:schemeClr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ru-RU" sz="3200" dirty="0">
                <a:solidFill>
                  <a:schemeClr val="tx2">
                    <a:lumMod val="75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с</a:t>
            </a:r>
            <a:r>
              <a:rPr lang="ru-RU" sz="3200" dirty="0">
                <a:solidFill>
                  <a:schemeClr val="tx2">
                    <a:lumMod val="7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оциальная дезадаптация при проживании </a:t>
            </a:r>
            <a:br>
              <a:rPr lang="ru-RU" sz="3200" dirty="0">
                <a:solidFill>
                  <a:schemeClr val="tx2">
                    <a:lumMod val="7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chemeClr val="tx2">
                    <a:lumMod val="7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в общежитие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708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25F9A35-7493-483D-829E-047F0CA93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/>
              <a:t>Решения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9393F6B-52D4-4073-B6CF-300E6F7E67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"/>
            </a:pPr>
            <a:r>
              <a:rPr lang="ru-RU" sz="3200" dirty="0">
                <a:solidFill>
                  <a:schemeClr val="tx2">
                    <a:lumMod val="75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с</a:t>
            </a:r>
            <a:r>
              <a:rPr lang="ru-RU" sz="3200" dirty="0">
                <a:solidFill>
                  <a:schemeClr val="tx2">
                    <a:lumMod val="7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етевое взаимодействие с учреждениями дополнительно образования </a:t>
            </a: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детей</a:t>
            </a:r>
            <a:endParaRPr lang="ru-RU" sz="3200" dirty="0">
              <a:solidFill>
                <a:schemeClr val="tx2">
                  <a:lumMod val="75000"/>
                </a:schemeClr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"/>
            </a:pPr>
            <a:r>
              <a:rPr lang="ru-RU" sz="3200" dirty="0">
                <a:solidFill>
                  <a:schemeClr val="tx2">
                    <a:lumMod val="75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в</a:t>
            </a:r>
            <a:r>
              <a:rPr lang="ru-RU" sz="3200" dirty="0">
                <a:solidFill>
                  <a:schemeClr val="tx2">
                    <a:lumMod val="7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овлечение воспитанников в общественно полезную </a:t>
            </a: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деятельность</a:t>
            </a:r>
            <a:endParaRPr lang="ru-RU" sz="3200" dirty="0">
              <a:solidFill>
                <a:schemeClr val="tx2">
                  <a:lumMod val="75000"/>
                </a:schemeClr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</a:pPr>
            <a:r>
              <a:rPr lang="ru-RU" sz="3200" b="1" dirty="0">
                <a:solidFill>
                  <a:schemeClr val="tx2">
                    <a:lumMod val="75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п</a:t>
            </a:r>
            <a:r>
              <a:rPr lang="ru-RU" sz="3200" b="1" dirty="0">
                <a:solidFill>
                  <a:schemeClr val="tx2">
                    <a:lumMod val="7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одготовка детей к государственной итоговой аттестации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7778836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22D8CC5-5101-4ACE-A2B7-B8B1B67B9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ru-RU" sz="4000" dirty="0"/>
              <a:t>Контактная информация</a:t>
            </a:r>
            <a:br>
              <a:rPr lang="ru-RU" sz="4000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sz="3600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36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3600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3600" dirty="0">
                <a:solidFill>
                  <a:schemeClr val="tx2">
                    <a:lumMod val="75000"/>
                  </a:schemeClr>
                </a:solidFill>
              </a:rPr>
            </a:br>
            <a:endParaRPr lang="ru-RU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FDA0AF76-53E9-4D7F-A0AA-90993BB64DD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1932000" y="2122488"/>
            <a:ext cx="9707550" cy="4487862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ru-RU" sz="32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Т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имофеева Ирина Геннадьевна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, </a:t>
            </a:r>
          </a:p>
          <a:p>
            <a:pPr marL="0" indent="0">
              <a:buNone/>
            </a:pP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начальник Центра </a:t>
            </a:r>
            <a:r>
              <a:rPr lang="ru-RU" sz="2400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постинтернатного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сопровождения</a:t>
            </a:r>
            <a:endParaRPr lang="ru-RU" sz="2400" dirty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Arial" panose="020B0604020202020204" pitchFamily="34" charset="0"/>
              </a:rPr>
              <a:t>Телефон: </a:t>
            </a:r>
            <a:r>
              <a:rPr lang="ru-RU" sz="2400" dirty="0">
                <a:solidFill>
                  <a:srgbClr val="C00000"/>
                </a:solidFill>
                <a:latin typeface="+mj-lt"/>
                <a:ea typeface="+mj-ea"/>
                <a:cs typeface="Arial" panose="020B0604020202020204" pitchFamily="34" charset="0"/>
              </a:rPr>
              <a:t>8 905 941 09 32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Arial" panose="020B0604020202020204" pitchFamily="34" charset="0"/>
              </a:rPr>
              <a:t>Email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Arial" panose="020B0604020202020204" pitchFamily="34" charset="0"/>
              </a:rPr>
              <a:t>: </a:t>
            </a:r>
            <a:r>
              <a:rPr lang="en-US" sz="2400" b="0" i="0" u="none" strike="noStrike" dirty="0">
                <a:solidFill>
                  <a:srgbClr val="C00000"/>
                </a:solidFill>
                <a:effectLst/>
                <a:latin typeface="+mj-lt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postintern@krirpo.ru</a:t>
            </a:r>
            <a:endParaRPr lang="ru-RU" dirty="0">
              <a:solidFill>
                <a:srgbClr val="C00000"/>
              </a:solidFill>
              <a:latin typeface="+mj-lt"/>
              <a:ea typeface="+mj-ea"/>
              <a:cs typeface="Arial" panose="020B0604020202020204" pitchFamily="34" charset="0"/>
            </a:endParaRPr>
          </a:p>
          <a:p>
            <a:pPr marL="0" indent="0" algn="l">
              <a:buNone/>
            </a:pPr>
            <a:r>
              <a:rPr lang="ru-RU" sz="2400" b="1" i="0" dirty="0">
                <a:solidFill>
                  <a:schemeClr val="tx2">
                    <a:lumMod val="75000"/>
                  </a:schemeClr>
                </a:solidFill>
                <a:effectLst/>
                <a:latin typeface="+mj-lt"/>
              </a:rPr>
              <a:t>Адрес:</a:t>
            </a:r>
            <a:r>
              <a:rPr lang="ru-RU" sz="2400" b="0" i="0" dirty="0">
                <a:solidFill>
                  <a:schemeClr val="tx2">
                    <a:lumMod val="75000"/>
                  </a:schemeClr>
                </a:solidFill>
                <a:effectLst/>
                <a:latin typeface="+mj-lt"/>
              </a:rPr>
              <a:t/>
            </a:r>
            <a:br>
              <a:rPr lang="ru-RU" sz="2400" b="0" i="0" dirty="0">
                <a:solidFill>
                  <a:schemeClr val="tx2">
                    <a:lumMod val="75000"/>
                  </a:schemeClr>
                </a:solidFill>
                <a:effectLst/>
                <a:latin typeface="+mj-lt"/>
              </a:rPr>
            </a:br>
            <a:r>
              <a:rPr lang="ru-RU" sz="2400" b="0" i="0" dirty="0">
                <a:solidFill>
                  <a:schemeClr val="tx2">
                    <a:lumMod val="75000"/>
                  </a:schemeClr>
                </a:solidFill>
                <a:effectLst/>
                <a:latin typeface="+mj-lt"/>
              </a:rPr>
              <a:t>650070, г. Кемерово, ул. Тухачевского, д. 38А.</a:t>
            </a:r>
          </a:p>
          <a:p>
            <a:pPr marL="0" indent="0" algn="l">
              <a:buNone/>
            </a:pPr>
            <a:r>
              <a:rPr lang="ru-RU" sz="2400" b="1" i="0" dirty="0">
                <a:solidFill>
                  <a:schemeClr val="tx2">
                    <a:lumMod val="75000"/>
                  </a:schemeClr>
                </a:solidFill>
                <a:effectLst/>
                <a:latin typeface="+mj-lt"/>
              </a:rPr>
              <a:t>Контактные телефоны:</a:t>
            </a:r>
            <a:br>
              <a:rPr lang="ru-RU" sz="2400" b="1" i="0" dirty="0">
                <a:solidFill>
                  <a:schemeClr val="tx2">
                    <a:lumMod val="75000"/>
                  </a:schemeClr>
                </a:solidFill>
                <a:effectLst/>
                <a:latin typeface="+mj-lt"/>
              </a:rPr>
            </a:br>
            <a:r>
              <a:rPr lang="ru-RU" sz="2400" b="0" i="0" dirty="0">
                <a:solidFill>
                  <a:schemeClr val="tx2">
                    <a:lumMod val="75000"/>
                  </a:schemeClr>
                </a:solidFill>
                <a:effectLst/>
                <a:latin typeface="+mj-lt"/>
              </a:rPr>
              <a:t>8 (3842) 31-09-72 – приемная</a:t>
            </a:r>
            <a:br>
              <a:rPr lang="ru-RU" sz="2400" b="0" i="0" dirty="0">
                <a:solidFill>
                  <a:schemeClr val="tx2">
                    <a:lumMod val="75000"/>
                  </a:schemeClr>
                </a:solidFill>
                <a:effectLst/>
                <a:latin typeface="+mj-lt"/>
              </a:rPr>
            </a:br>
            <a:r>
              <a:rPr lang="ru-RU" sz="2400" b="0" i="0" dirty="0">
                <a:solidFill>
                  <a:schemeClr val="tx2">
                    <a:lumMod val="75000"/>
                  </a:schemeClr>
                </a:solidFill>
                <a:effectLst/>
                <a:latin typeface="+mj-lt"/>
              </a:rPr>
              <a:t>8 (3842) 31-20-97 – деканат</a:t>
            </a:r>
            <a:endParaRPr lang="ru-RU" sz="2400" dirty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Arial" panose="020B0604020202020204" pitchFamily="34" charset="0"/>
              </a:rPr>
              <a:t>Адрес сайта КРИРПО: </a:t>
            </a:r>
            <a:r>
              <a:rPr lang="ru-RU" sz="2400" u="sng" dirty="0">
                <a:solidFill>
                  <a:srgbClr val="C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http://krirpo.ru/</a:t>
            </a:r>
            <a:r>
              <a:rPr lang="ru-RU" sz="2400" dirty="0">
                <a:solidFill>
                  <a:srgbClr val="C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ru-RU" sz="3200" dirty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299571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22D8CC5-5101-4ACE-A2B7-B8B1B67B9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3974" y="2942601"/>
            <a:ext cx="8012821" cy="2030516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sz="3600" dirty="0">
                <a:solidFill>
                  <a:schemeClr val="tx2">
                    <a:lumMod val="75000"/>
                  </a:schemeClr>
                </a:solidFill>
              </a:rPr>
              <a:t>Организация постинтернатного</a:t>
            </a:r>
            <a:r>
              <a:rPr lang="ru-RU" sz="3600" dirty="0"/>
              <a:t> </a:t>
            </a:r>
            <a:r>
              <a:rPr lang="ru-RU" sz="3600" dirty="0">
                <a:solidFill>
                  <a:schemeClr val="tx2">
                    <a:lumMod val="75000"/>
                  </a:schemeClr>
                </a:solidFill>
              </a:rPr>
              <a:t>сопровождения выпускников детских домов</a:t>
            </a:r>
            <a:br>
              <a:rPr lang="ru-RU" sz="36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3600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3600" dirty="0">
                <a:solidFill>
                  <a:schemeClr val="tx2">
                    <a:lumMod val="75000"/>
                  </a:schemeClr>
                </a:solidFill>
              </a:rPr>
            </a:br>
            <a:endParaRPr lang="ru-RU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Текст 3">
            <a:extLst>
              <a:ext uri="{FF2B5EF4-FFF2-40B4-BE49-F238E27FC236}">
                <a16:creationId xmlns:a16="http://schemas.microsoft.com/office/drawing/2014/main" xmlns="" id="{FDA0AF76-53E9-4D7F-A0AA-90993BB64DD7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2767292" y="5112595"/>
            <a:ext cx="9049569" cy="1007917"/>
          </a:xfrm>
        </p:spPr>
        <p:txBody>
          <a:bodyPr/>
          <a:lstStyle/>
          <a:p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Тимофеева 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Ирина 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Геннадьевна</a:t>
            </a:r>
            <a:endParaRPr lang="ru-RU" sz="2800" b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начальник 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Центра 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постинтернатного сопровождения</a:t>
            </a:r>
            <a:endParaRPr lang="ru-RU" sz="2800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ctr"/>
            <a:endParaRPr lang="ru-RU" sz="28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7157255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КРИРПО">
      <a:dk1>
        <a:sysClr val="windowText" lastClr="000000"/>
      </a:dk1>
      <a:lt1>
        <a:sysClr val="window" lastClr="FFFFFF"/>
      </a:lt1>
      <a:dk2>
        <a:srgbClr val="1C407B"/>
      </a:dk2>
      <a:lt2>
        <a:srgbClr val="D8DDE6"/>
      </a:lt2>
      <a:accent1>
        <a:srgbClr val="1C407B"/>
      </a:accent1>
      <a:accent2>
        <a:srgbClr val="D53942"/>
      </a:accent2>
      <a:accent3>
        <a:srgbClr val="FFC000"/>
      </a:accent3>
      <a:accent4>
        <a:srgbClr val="0070C0"/>
      </a:accent4>
      <a:accent5>
        <a:srgbClr val="00B0F0"/>
      </a:accent5>
      <a:accent6>
        <a:srgbClr val="C2DFFD"/>
      </a:accent6>
      <a:hlink>
        <a:srgbClr val="0070C0"/>
      </a:hlink>
      <a:folHlink>
        <a:srgbClr val="B5BFCF"/>
      </a:folHlink>
    </a:clrScheme>
    <a:fontScheme name="Тема КРИРПО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Шаблон КРИРПО" id="{981221AA-6085-4CDA-8D25-EED531B9F563}" vid="{C38886DD-F7B8-4B00-94A7-A557D8650471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КРИРПО</Template>
  <TotalTime>867</TotalTime>
  <Words>127</Words>
  <Application>Microsoft Office PowerPoint</Application>
  <PresentationFormat>Произвольный</PresentationFormat>
  <Paragraphs>37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     Организация постинтернатного сопровождения выпускников детских домов  </vt:lpstr>
      <vt:lpstr>      Центр  постинтернатного сопровождения   Положение Центра принято ученым советом  ГБУ ДПО «КРИРПО» 30.03.2021 г.   </vt:lpstr>
      <vt:lpstr>Цель</vt:lpstr>
      <vt:lpstr>Направления деятельности центра </vt:lpstr>
      <vt:lpstr>Статистика по Кузбассу </vt:lpstr>
      <vt:lpstr>Проблемы постинтернатного сопровождения в Кузбассе</vt:lpstr>
      <vt:lpstr>Решения </vt:lpstr>
      <vt:lpstr>Контактная информация       </vt:lpstr>
      <vt:lpstr>     Организация постинтернатного сопровождения выпускников детских домов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Зейц Елена Васильевна</dc:creator>
  <cp:lastModifiedBy>pnv</cp:lastModifiedBy>
  <cp:revision>116</cp:revision>
  <dcterms:created xsi:type="dcterms:W3CDTF">2020-10-22T15:59:34Z</dcterms:created>
  <dcterms:modified xsi:type="dcterms:W3CDTF">2021-06-02T06:50:22Z</dcterms:modified>
</cp:coreProperties>
</file>